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45"/>
    <p:restoredTop sz="94663"/>
  </p:normalViewPr>
  <p:slideViewPr>
    <p:cSldViewPr snapToGrid="0" snapToObjects="1">
      <p:cViewPr varScale="1">
        <p:scale>
          <a:sx n="97" d="100"/>
          <a:sy n="97" d="100"/>
        </p:scale>
        <p:origin x="24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4DD52-B5DF-1D47-8B23-C2F7E9E40F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F87720-42CD-844F-B5FC-5853DF2BA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2CFE0-37C4-EA40-8871-719F9E8B4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C0A28-B3DB-ED47-8F5D-6191B123D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ABCAAE-2112-5E48-B182-6A9A45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70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328D-0660-6B49-945A-26A9F1C00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F6B5A3-2329-F045-A4EB-F1CB41E8C0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DD619-FAC1-5B44-80A9-91C79495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528428-F9C4-994A-9857-2E4A5C765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A1B02-DE11-6846-B1D3-EF4A45EBD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67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A07F3F-DC90-9645-A47F-02E2276554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C527E4-7357-AD4F-845B-C4F023851B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F12596-DA4E-BC4A-BA35-B541E54F7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EB9905-F8CB-8345-9ACD-61CC65F0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79877F-85D8-684D-96BF-D6748313E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548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F6E83-B137-2E46-A021-2345F216D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637CD-2B88-B143-95CC-1301B2261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C31F28-9E26-E44D-886A-A9F182264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8A5FB2-B876-4740-AAD3-80377EF8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2ECE9D-3D7B-E740-8236-ACF7F4E4D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5319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30939-026D-3647-8848-63CDB009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E0B6F3-CEBA-0541-A75B-40046C97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28C21A-C01D-CE4E-95B5-3DA8FD6BA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49CDF-5FC7-8F42-A96C-B94EF85AE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102FC-EA35-A241-B9A1-2B943972C5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085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5CCF6-12BE-D84F-9D8D-4E7E1A98D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CA510-2480-4D4F-B36B-3ADE20FE6E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83B5C0-1C06-1244-8079-FBA48391D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14ED03-0079-DA46-B147-1748026089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52BB3-3973-174C-8DF6-9C2EBD6C0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C2C2C-7EC6-144F-9092-007E50159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336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B2B8-20BE-D748-83E3-73D178F88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10D62-1E60-8149-9AAB-781AF6FEA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110592-BFAE-534C-8875-469710B216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271DF2-1E16-6F40-81DF-C24176AABA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7FFE37-D9FF-2445-9ED7-33EAE42C18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E63C62-E150-2A46-9920-727562120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9FB5BF-5E0F-DB43-9635-AAB98D94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28E5F9-FC99-2741-AAE5-6BDCE05DA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466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76B4E-36C7-754C-AE61-17AAAE651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61F33B-503E-F249-95B1-D0A4E7918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272D5F-9E19-CA4B-A642-A8364E96A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81A408-0C2B-EE4E-A180-CEB7131D4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375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A8C3D3-24D6-EF49-8B6F-4475E6B18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E1C78B-60CC-B947-B45C-2F04F3475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71B5F-2BCE-424E-9A7F-FA591E8A3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544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B7C5A-14B7-3043-AFD4-113170A21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A4D664-062F-CC47-89ED-EC20FA1CDB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BA4457-BAF6-BF4B-9FF5-A264C3F59B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3C73E8-18C9-A341-B33E-60AE3952B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110421-E558-D243-BCC8-96073E4D3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E5E5A1-570E-7A46-B422-20DA6F553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623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ECAA9-8E1E-E548-810B-BE4D4687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310BD-4D31-7847-AF50-627B10592C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AE33A-B023-054D-A60B-2650F41FAB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490171-3ADA-1C42-9B53-AFD50C9F5A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2A6AD-95D7-234D-9A76-0DB2AAB8A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A9797-FFD5-B443-9896-D5B912C35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198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E79DAD-96F3-6343-AFE8-DD386B7A75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B08F1-0F27-2A4C-A5BF-565DB97C2E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C6AB00-3908-1040-9F47-0E15F729A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B1987-1339-9D4D-9A12-966941084048}" type="datetimeFigureOut">
              <a:rPr lang="en-US" smtClean="0"/>
              <a:t>11/28/20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A81B4-58FD-4E48-87F4-3DE47F355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189A1-4DB5-8949-92D6-6D672123D01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16DCA4-6DD5-544E-9BAD-D743DDC5E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809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uy_Till_you_Die" TargetMode="External"/><Relationship Id="rId2" Type="http://schemas.openxmlformats.org/officeDocument/2006/relationships/hyperlink" Target="https://en.wikipedia.org/wiki/RFM_(market_research)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Churn_rate" TargetMode="External"/><Relationship Id="rId5" Type="http://schemas.openxmlformats.org/officeDocument/2006/relationships/hyperlink" Target="https://en.wikipedia.org/wiki/Negative_binomial_distribution" TargetMode="External"/><Relationship Id="rId4" Type="http://schemas.openxmlformats.org/officeDocument/2006/relationships/hyperlink" Target="https://en.wikipedia.org/wiki/Lomax_distribution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tiff"/><Relationship Id="rId3" Type="http://schemas.openxmlformats.org/officeDocument/2006/relationships/hyperlink" Target="https://scikit-survival.readthedocs.io/en/latest/" TargetMode="External"/><Relationship Id="rId7" Type="http://schemas.openxmlformats.org/officeDocument/2006/relationships/image" Target="../media/image3.tiff"/><Relationship Id="rId2" Type="http://schemas.openxmlformats.org/officeDocument/2006/relationships/hyperlink" Target="https://lifelines.readthedocs.io/en/latest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openxmlformats.org/officeDocument/2006/relationships/image" Target="../media/image1.tiff"/><Relationship Id="rId10" Type="http://schemas.openxmlformats.org/officeDocument/2006/relationships/image" Target="../media/image6.tiff"/><Relationship Id="rId4" Type="http://schemas.openxmlformats.org/officeDocument/2006/relationships/hyperlink" Target="https://github.com/sebp/scikit-survival" TargetMode="External"/><Relationship Id="rId9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" TargetMode="External"/><Relationship Id="rId7" Type="http://schemas.openxmlformats.org/officeDocument/2006/relationships/image" Target="../media/image10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hyperlink" Target="https://en.wikipedia.org/wiki/Vilfredo_Paret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hyperlink" Target="https://en.wikipedia.org/wiki/Negative_binomial_distribu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EEC0C5A-3BDB-1743-86B8-4EA6B7912839}"/>
              </a:ext>
            </a:extLst>
          </p:cNvPr>
          <p:cNvSpPr txBox="1"/>
          <p:nvPr/>
        </p:nvSpPr>
        <p:spPr>
          <a:xfrm>
            <a:off x="225287" y="172277"/>
            <a:ext cx="58839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Customer Lifetime Value Projection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D920CE-A90E-C94D-9896-43A9C3C314B4}"/>
              </a:ext>
            </a:extLst>
          </p:cNvPr>
          <p:cNvSpPr txBox="1"/>
          <p:nvPr/>
        </p:nvSpPr>
        <p:spPr>
          <a:xfrm>
            <a:off x="225287" y="695497"/>
            <a:ext cx="107077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Survival Analysis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RFM</a:t>
            </a:r>
            <a:r>
              <a:rPr lang="en-US" sz="1400" dirty="0"/>
              <a:t>(recency, frequency, monetary) - </a:t>
            </a:r>
            <a:r>
              <a:rPr lang="en-US" sz="1400" dirty="0">
                <a:hlinkClick r:id="rId2"/>
              </a:rPr>
              <a:t>https://en.wikipedia.org/wiki/RFM_(market_research)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0070C0"/>
                </a:solidFill>
              </a:rPr>
              <a:t>BTYD</a:t>
            </a:r>
            <a:r>
              <a:rPr lang="en-US" sz="1400" dirty="0"/>
              <a:t> (buy till you die) framework - </a:t>
            </a:r>
            <a:r>
              <a:rPr lang="en-US" sz="1400" dirty="0">
                <a:hlinkClick r:id="rId3"/>
              </a:rPr>
              <a:t>https://en.wikipedia.org/wiki/Buy_Till_you_Die</a:t>
            </a:r>
            <a:r>
              <a:rPr lang="en-US" sz="1400" dirty="0"/>
              <a:t>  -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(1) - how frequently customers are buying while they are still "alive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(2) - dropout process (how likely a customer is to churn in any given time period)</a:t>
            </a:r>
          </a:p>
          <a:p>
            <a:endParaRPr lang="en-US" sz="1400" dirty="0"/>
          </a:p>
          <a:p>
            <a:r>
              <a:rPr lang="en-US" sz="1400" dirty="0"/>
              <a:t>Common versions of the </a:t>
            </a:r>
            <a:r>
              <a:rPr lang="en-US" sz="1400" b="1" dirty="0">
                <a:solidFill>
                  <a:srgbClr val="0070C0"/>
                </a:solidFill>
              </a:rPr>
              <a:t>BTYD</a:t>
            </a:r>
            <a:r>
              <a:rPr lang="en-US" sz="1400" dirty="0"/>
              <a:t> model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>
                <a:solidFill>
                  <a:srgbClr val="0070C0"/>
                </a:solidFill>
              </a:rPr>
              <a:t>Pareto/NBD</a:t>
            </a:r>
            <a:r>
              <a:rPr lang="en-US" sz="1400" dirty="0"/>
              <a:t>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dropout process as a </a:t>
            </a:r>
            <a:r>
              <a:rPr lang="en-US" sz="1400" b="1" dirty="0">
                <a:solidFill>
                  <a:srgbClr val="0070C0"/>
                </a:solidFill>
              </a:rPr>
              <a:t>Pareto Type II distribution</a:t>
            </a:r>
            <a:r>
              <a:rPr lang="en-US" sz="1400" dirty="0"/>
              <a:t> (Lomax distribution - </a:t>
            </a:r>
            <a:r>
              <a:rPr lang="en-US" sz="1400" dirty="0">
                <a:hlinkClick r:id="rId4"/>
              </a:rPr>
              <a:t>https://en.wikipedia.org/wiki/Lomax_distribution</a:t>
            </a:r>
            <a:r>
              <a:rPr lang="en-US" sz="1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purchase frequency process as a </a:t>
            </a:r>
            <a:r>
              <a:rPr lang="en-US" sz="1400" b="1" dirty="0">
                <a:solidFill>
                  <a:srgbClr val="0070C0"/>
                </a:solidFill>
              </a:rPr>
              <a:t>Negative Binomial Distribution</a:t>
            </a:r>
            <a:r>
              <a:rPr lang="en-US" sz="1400" dirty="0"/>
              <a:t> - </a:t>
            </a:r>
            <a:r>
              <a:rPr lang="en-US" sz="1400" dirty="0">
                <a:hlinkClick r:id="rId5"/>
              </a:rPr>
              <a:t>https://en.wikipedia.org/wiki/Negative_binomial_distribution</a:t>
            </a:r>
            <a:r>
              <a:rPr lang="en-US" sz="14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</a:t>
            </a:r>
            <a:r>
              <a:rPr lang="en-US" sz="1400" b="1" dirty="0">
                <a:solidFill>
                  <a:srgbClr val="0070C0"/>
                </a:solidFill>
              </a:rPr>
              <a:t>Beta-Geometric</a:t>
            </a:r>
            <a:r>
              <a:rPr lang="en-US" sz="1400" dirty="0"/>
              <a:t> / </a:t>
            </a:r>
            <a:r>
              <a:rPr lang="en-US" sz="1400" b="1" dirty="0">
                <a:solidFill>
                  <a:srgbClr val="0070C0"/>
                </a:solidFill>
              </a:rPr>
              <a:t>Beta-Binomial</a:t>
            </a:r>
            <a:r>
              <a:rPr lang="en-US" sz="1400" dirty="0"/>
              <a:t> model: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the dropout process as a </a:t>
            </a:r>
            <a:r>
              <a:rPr lang="en-US" sz="1400" b="1" dirty="0">
                <a:solidFill>
                  <a:srgbClr val="0070C0"/>
                </a:solidFill>
              </a:rPr>
              <a:t>Geometric</a:t>
            </a:r>
            <a:r>
              <a:rPr lang="en-US" sz="1400" dirty="0"/>
              <a:t> distribution with a </a:t>
            </a:r>
            <a:r>
              <a:rPr lang="en-US" sz="1400" b="1" dirty="0">
                <a:solidFill>
                  <a:srgbClr val="0070C0"/>
                </a:solidFill>
              </a:rPr>
              <a:t>beta </a:t>
            </a:r>
            <a:r>
              <a:rPr lang="en-US" sz="1400" u="sng" dirty="0"/>
              <a:t>mixing distribution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/>
              <a:t>whether or not a customer made a purchase in a period of time </a:t>
            </a:r>
            <a:br>
              <a:rPr lang="en-US" sz="1400" dirty="0"/>
            </a:br>
            <a:r>
              <a:rPr lang="en-US" sz="1400" dirty="0"/>
              <a:t>as a </a:t>
            </a:r>
            <a:r>
              <a:rPr lang="en-US" sz="1400" b="1" dirty="0">
                <a:solidFill>
                  <a:srgbClr val="0070C0"/>
                </a:solidFill>
              </a:rPr>
              <a:t>binomial distribution</a:t>
            </a:r>
            <a:r>
              <a:rPr lang="en-US" sz="1400" dirty="0"/>
              <a:t> with a </a:t>
            </a:r>
            <a:r>
              <a:rPr lang="en-US" sz="1400" b="1" dirty="0">
                <a:solidFill>
                  <a:srgbClr val="0070C0"/>
                </a:solidFill>
              </a:rPr>
              <a:t>beta </a:t>
            </a:r>
            <a:r>
              <a:rPr lang="en-US" sz="1400" u="sng" dirty="0"/>
              <a:t>mixing distribution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9608E-ED40-5E46-81FD-14EF2A954E8B}"/>
              </a:ext>
            </a:extLst>
          </p:cNvPr>
          <p:cNvSpPr txBox="1"/>
          <p:nvPr/>
        </p:nvSpPr>
        <p:spPr>
          <a:xfrm>
            <a:off x="225287" y="4327260"/>
            <a:ext cx="55659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Churn rate</a:t>
            </a:r>
            <a:r>
              <a:rPr lang="en-US" sz="1400" dirty="0"/>
              <a:t> = </a:t>
            </a:r>
            <a:r>
              <a:rPr lang="en-US" sz="1400" b="1" dirty="0">
                <a:solidFill>
                  <a:srgbClr val="0070C0"/>
                </a:solidFill>
              </a:rPr>
              <a:t>attrition rate</a:t>
            </a:r>
            <a:r>
              <a:rPr lang="en-US" sz="1400" dirty="0"/>
              <a:t> : number of customers "moving out" </a:t>
            </a:r>
            <a:br>
              <a:rPr lang="en-US" sz="1400" dirty="0"/>
            </a:br>
            <a:r>
              <a:rPr lang="en-US" sz="1400" dirty="0"/>
              <a:t>over a specific period of time - </a:t>
            </a:r>
            <a:r>
              <a:rPr lang="en-US" sz="1400" dirty="0">
                <a:hlinkClick r:id="rId6"/>
              </a:rPr>
              <a:t>https://en.wikipedia.org/wiki/Churn_rate</a:t>
            </a:r>
            <a:r>
              <a:rPr lang="en-US" sz="1400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D8B863-9DF8-C648-8819-0F65CFDD4898}"/>
              </a:ext>
            </a:extLst>
          </p:cNvPr>
          <p:cNvSpPr txBox="1"/>
          <p:nvPr/>
        </p:nvSpPr>
        <p:spPr>
          <a:xfrm>
            <a:off x="225287" y="5065923"/>
            <a:ext cx="62285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mixing distribution – a distribution of parameters of distributions</a:t>
            </a:r>
          </a:p>
        </p:txBody>
      </p:sp>
    </p:spTree>
    <p:extLst>
      <p:ext uri="{BB962C8B-B14F-4D97-AF65-F5344CB8AC3E}">
        <p14:creationId xmlns:p14="http://schemas.microsoft.com/office/powerpoint/2010/main" val="1286577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695C0D-CB54-AC48-9DFF-7A41884C760C}"/>
              </a:ext>
            </a:extLst>
          </p:cNvPr>
          <p:cNvSpPr txBox="1"/>
          <p:nvPr/>
        </p:nvSpPr>
        <p:spPr>
          <a:xfrm>
            <a:off x="251460" y="171450"/>
            <a:ext cx="2491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Survival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C2870A-7FEA-544A-B3C8-27E8AF200577}"/>
              </a:ext>
            </a:extLst>
          </p:cNvPr>
          <p:cNvSpPr txBox="1"/>
          <p:nvPr/>
        </p:nvSpPr>
        <p:spPr>
          <a:xfrm>
            <a:off x="45720" y="5293738"/>
            <a:ext cx="434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hlinkClick r:id="rId2"/>
              </a:rPr>
              <a:t>https://lifelines.readthedocs.io/en/latest/</a:t>
            </a:r>
            <a:r>
              <a:rPr lang="en-US" sz="1400" dirty="0"/>
              <a:t>  - lifelines</a:t>
            </a:r>
          </a:p>
          <a:p>
            <a:r>
              <a:rPr lang="en-US" sz="1400" dirty="0"/>
              <a:t>  - </a:t>
            </a:r>
            <a:r>
              <a:rPr lang="en-US" sz="1400" dirty="0" err="1"/>
              <a:t>conda</a:t>
            </a:r>
            <a:r>
              <a:rPr lang="en-US" sz="1400" dirty="0"/>
              <a:t> install -c </a:t>
            </a:r>
            <a:r>
              <a:rPr lang="en-US" sz="1400" dirty="0" err="1"/>
              <a:t>conda</a:t>
            </a:r>
            <a:r>
              <a:rPr lang="en-US" sz="1400" dirty="0"/>
              <a:t>-forge lifelines</a:t>
            </a:r>
          </a:p>
          <a:p>
            <a:endParaRPr lang="en-US" sz="1400" dirty="0"/>
          </a:p>
          <a:p>
            <a:r>
              <a:rPr lang="en-US" sz="1400" dirty="0">
                <a:hlinkClick r:id="rId3"/>
              </a:rPr>
              <a:t>https://scikit-survival.readthedocs.io/en/latest/</a:t>
            </a:r>
            <a:r>
              <a:rPr lang="en-US" sz="1400" dirty="0"/>
              <a:t> - </a:t>
            </a:r>
            <a:r>
              <a:rPr lang="en-US" sz="1400" dirty="0" err="1"/>
              <a:t>sksurv</a:t>
            </a:r>
            <a:endParaRPr lang="en-US" sz="1400" dirty="0"/>
          </a:p>
          <a:p>
            <a:r>
              <a:rPr lang="en-US" sz="1400" dirty="0"/>
              <a:t> - </a:t>
            </a:r>
            <a:r>
              <a:rPr lang="en-US" sz="1400" dirty="0">
                <a:hlinkClick r:id="rId4"/>
              </a:rPr>
              <a:t>https://github.com/sebp/scikit-survival</a:t>
            </a:r>
            <a:r>
              <a:rPr lang="en-US" sz="1400" dirty="0"/>
              <a:t> </a:t>
            </a:r>
          </a:p>
          <a:p>
            <a:r>
              <a:rPr lang="en-US" sz="1400" dirty="0"/>
              <a:t> - </a:t>
            </a:r>
            <a:r>
              <a:rPr lang="en-US" sz="1400" dirty="0" err="1"/>
              <a:t>conda</a:t>
            </a:r>
            <a:r>
              <a:rPr lang="en-US" sz="1400" dirty="0"/>
              <a:t> install -c </a:t>
            </a:r>
            <a:r>
              <a:rPr lang="en-US" sz="1400" dirty="0" err="1"/>
              <a:t>sebp</a:t>
            </a:r>
            <a:r>
              <a:rPr lang="en-US" sz="1400" dirty="0"/>
              <a:t> </a:t>
            </a:r>
            <a:r>
              <a:rPr lang="en-US" sz="1400" dirty="0" err="1"/>
              <a:t>scikit</a:t>
            </a:r>
            <a:r>
              <a:rPr lang="en-US" sz="1400" dirty="0"/>
              <a:t>-survival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AB398-0EB6-744D-8BD8-F8728B6138B3}"/>
              </a:ext>
            </a:extLst>
          </p:cNvPr>
          <p:cNvSpPr txBox="1"/>
          <p:nvPr/>
        </p:nvSpPr>
        <p:spPr>
          <a:xfrm>
            <a:off x="45720" y="633115"/>
            <a:ext cx="584073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Survival Analysis </a:t>
            </a:r>
            <a:r>
              <a:rPr lang="en-US" sz="1400" dirty="0"/>
              <a:t>- measure lifespans of individuals (different nations, different groups of people, population stricken by a disease). Recently applied in business for any durations - time between childbirths, length of subscriptions to services, life-time of a customer, time it takes for a user to enter a webpage, etc.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Censoring</a:t>
            </a:r>
            <a:r>
              <a:rPr lang="en-US" sz="1400" dirty="0"/>
              <a:t>:</a:t>
            </a:r>
          </a:p>
          <a:p>
            <a:r>
              <a:rPr lang="en-US" sz="1400" dirty="0"/>
              <a:t>     right-censored - individuals in population who are not dead yet.</a:t>
            </a:r>
          </a:p>
          <a:p>
            <a:r>
              <a:rPr lang="en-US" sz="1400" dirty="0"/>
              <a:t>     left-censored - individuals who had pre-history at t=0</a:t>
            </a:r>
          </a:p>
          <a:p>
            <a:endParaRPr lang="en-US" sz="1400" dirty="0"/>
          </a:p>
          <a:p>
            <a:r>
              <a:rPr lang="en-US" sz="1400" dirty="0"/>
              <a:t>Simple example of censoring:  </a:t>
            </a:r>
          </a:p>
          <a:p>
            <a:r>
              <a:rPr lang="en-US" sz="1400" dirty="0"/>
              <a:t>if our population consists of two groups with lifespans 2 and 12 months, and we look at data at t=10 – and measure the lifespan not including the right-censored (still alive) individuals, we will get ~ 2 months, which is only the first group.</a:t>
            </a:r>
          </a:p>
          <a:p>
            <a:endParaRPr lang="en-US" sz="1400" dirty="0"/>
          </a:p>
          <a:p>
            <a:r>
              <a:rPr lang="en-US" sz="1400" dirty="0"/>
              <a:t>If we instead simply took the mean of all observed lifespans, including the current lifespans of right-censored instances, we would still be underestimating the true average lifespan.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3802DC-3B55-A148-AF63-FFE90EF53C12}"/>
              </a:ext>
            </a:extLst>
          </p:cNvPr>
          <p:cNvSpPr txBox="1"/>
          <p:nvPr/>
        </p:nvSpPr>
        <p:spPr>
          <a:xfrm>
            <a:off x="6351270" y="81419"/>
            <a:ext cx="58407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Survival Function </a:t>
            </a:r>
            <a:r>
              <a:rPr lang="en-US" sz="1400" dirty="0"/>
              <a:t>𝑆(𝑡)=𝑃𝑟(𝑇&gt;𝑡) - probability of surviving past time 𝑡. </a:t>
            </a:r>
          </a:p>
          <a:p>
            <a:endParaRPr lang="en-US" sz="1400" dirty="0"/>
          </a:p>
          <a:p>
            <a:r>
              <a:rPr lang="en-US" sz="1400" b="1" dirty="0">
                <a:solidFill>
                  <a:srgbClr val="FF0000"/>
                </a:solidFill>
              </a:rPr>
              <a:t>Hazard Function </a:t>
            </a:r>
            <a:r>
              <a:rPr lang="en-US" sz="1400" dirty="0"/>
              <a:t>- probability of the death event occurring at time 𝑡, given that the death event has not occurred until time 𝑡.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F37176-B7BF-884B-9469-4F87C0694DE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710" y="1028045"/>
            <a:ext cx="3810000" cy="736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12F873-12D6-3841-8087-8486642FCE4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710" y="1733967"/>
            <a:ext cx="1536700" cy="736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B45F45B-3DDB-104B-842F-DE4D83C53E7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2710" y="2417029"/>
            <a:ext cx="2654300" cy="736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386B1F-812B-334F-A145-FFB0A9CA216E}"/>
              </a:ext>
            </a:extLst>
          </p:cNvPr>
          <p:cNvSpPr txBox="1"/>
          <p:nvPr/>
        </p:nvSpPr>
        <p:spPr>
          <a:xfrm>
            <a:off x="6442710" y="5453758"/>
            <a:ext cx="4541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Cumulative Hazard Function H(t) </a:t>
            </a:r>
            <a:r>
              <a:rPr lang="en-US" sz="1400" dirty="0"/>
              <a:t> -  the integral above. So: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CEF755-E2F7-AB43-BF54-D5A053D547A1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230" y="6376711"/>
            <a:ext cx="1968500" cy="4699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AFC68B-F3B3-C948-9E4D-D7E2EB006477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4230" y="5729011"/>
            <a:ext cx="1739900" cy="6477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54911A-A9F3-BB42-A6E6-1A2B21DBC86A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8060" y="3306164"/>
            <a:ext cx="3166110" cy="2006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629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6EC2219-BD86-2249-8DDF-377C180E7DA1}"/>
              </a:ext>
            </a:extLst>
          </p:cNvPr>
          <p:cNvSpPr txBox="1"/>
          <p:nvPr/>
        </p:nvSpPr>
        <p:spPr>
          <a:xfrm>
            <a:off x="0" y="0"/>
            <a:ext cx="357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Pareto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0C025-22ED-1644-AAEE-D04E659B5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0259" y="137215"/>
            <a:ext cx="2046357" cy="2725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321B6F-3F46-E941-AF8F-24726182CCF0}"/>
              </a:ext>
            </a:extLst>
          </p:cNvPr>
          <p:cNvSpPr txBox="1"/>
          <p:nvPr/>
        </p:nvSpPr>
        <p:spPr>
          <a:xfrm>
            <a:off x="8808828" y="2862590"/>
            <a:ext cx="2849217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Vilfredo Pareto</a:t>
            </a:r>
          </a:p>
          <a:p>
            <a:pPr algn="ctr"/>
            <a:r>
              <a:rPr lang="en-US" sz="1400" dirty="0"/>
              <a:t> (1848 - 1923)</a:t>
            </a:r>
          </a:p>
          <a:p>
            <a:pPr algn="ctr"/>
            <a:r>
              <a:rPr lang="en-US" sz="1100" dirty="0">
                <a:hlinkClick r:id="rId3"/>
              </a:rPr>
              <a:t>https://en.wikipedia.org/wiki</a:t>
            </a:r>
            <a:r>
              <a:rPr lang="en-US" sz="1100" dirty="0">
                <a:hlinkClick r:id="rId4"/>
              </a:rPr>
              <a:t>/</a:t>
            </a:r>
            <a:r>
              <a:rPr lang="en-US" sz="1100" dirty="0">
                <a:hlinkClick r:id="rId4"/>
              </a:rPr>
              <a:t>Vilfredo_Pareto</a:t>
            </a:r>
            <a:r>
              <a:rPr lang="en-US" sz="1100" dirty="0"/>
              <a:t> </a:t>
            </a:r>
          </a:p>
          <a:p>
            <a:pPr algn="ctr"/>
            <a:r>
              <a:rPr lang="en-US" sz="1100" dirty="0"/>
              <a:t>Italian civil engineer, economist, and sociologist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8747E5-414F-BB42-9CAB-C23AA2FEF9A0}"/>
              </a:ext>
            </a:extLst>
          </p:cNvPr>
          <p:cNvSpPr txBox="1"/>
          <p:nvPr/>
        </p:nvSpPr>
        <p:spPr>
          <a:xfrm>
            <a:off x="0" y="523220"/>
            <a:ext cx="76597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70C0"/>
                </a:solidFill>
              </a:rPr>
              <a:t>Pareto distribution</a:t>
            </a:r>
            <a:r>
              <a:rPr lang="en-US" sz="1400" dirty="0"/>
              <a:t> - a </a:t>
            </a:r>
            <a:r>
              <a:rPr lang="en-US" sz="1400" b="1" dirty="0">
                <a:solidFill>
                  <a:srgbClr val="0070C0"/>
                </a:solidFill>
              </a:rPr>
              <a:t>power-law probability distribution</a:t>
            </a:r>
            <a:r>
              <a:rPr lang="en-US" sz="1400" dirty="0"/>
              <a:t> - named after  </a:t>
            </a:r>
            <a:r>
              <a:rPr lang="en-US" sz="1400" b="1" dirty="0">
                <a:solidFill>
                  <a:srgbClr val="0070C0"/>
                </a:solidFill>
              </a:rPr>
              <a:t>Vilfredo Pareto</a:t>
            </a:r>
            <a:r>
              <a:rPr lang="en-US" sz="1400" dirty="0"/>
              <a:t>. </a:t>
            </a:r>
          </a:p>
          <a:p>
            <a:r>
              <a:rPr lang="en-US" sz="1400" dirty="0"/>
              <a:t>It is also called </a:t>
            </a:r>
            <a:r>
              <a:rPr lang="en-US" sz="1400" b="1" dirty="0">
                <a:solidFill>
                  <a:srgbClr val="0070C0"/>
                </a:solidFill>
              </a:rPr>
              <a:t>tail function</a:t>
            </a:r>
            <a:r>
              <a:rPr lang="en-US" sz="1400" dirty="0"/>
              <a:t> of </a:t>
            </a:r>
            <a:r>
              <a:rPr lang="en-US" sz="1400" b="1" dirty="0">
                <a:solidFill>
                  <a:srgbClr val="0070C0"/>
                </a:solidFill>
              </a:rPr>
              <a:t>survival function</a:t>
            </a:r>
            <a:r>
              <a:rPr lang="en-US" sz="1400" dirty="0"/>
              <a:t>.</a:t>
            </a:r>
          </a:p>
          <a:p>
            <a:r>
              <a:rPr lang="en-US" sz="1400" dirty="0"/>
              <a:t>Originally was used to fit the distribution of wealth in a society – showing that a large portion of wealth is held by a small fraction of the population.</a:t>
            </a:r>
          </a:p>
          <a:p>
            <a:r>
              <a:rPr lang="en-US" sz="1400" dirty="0"/>
              <a:t>The </a:t>
            </a:r>
            <a:r>
              <a:rPr lang="en-US" sz="1400" b="1" dirty="0">
                <a:solidFill>
                  <a:srgbClr val="0070C0"/>
                </a:solidFill>
              </a:rPr>
              <a:t>Pareto principle</a:t>
            </a:r>
            <a:r>
              <a:rPr lang="en-US" sz="1400" dirty="0"/>
              <a:t> or "</a:t>
            </a:r>
            <a:r>
              <a:rPr lang="en-US" sz="1400" b="1" dirty="0">
                <a:solidFill>
                  <a:srgbClr val="0070C0"/>
                </a:solidFill>
              </a:rPr>
              <a:t>80-20 rule</a:t>
            </a:r>
            <a:r>
              <a:rPr lang="en-US" sz="1400" dirty="0"/>
              <a:t>" stating that 80% of outcomes are due to 20% of causes was named in honor of Pareto.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33F03B-43C1-C740-AE96-046900CA48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313" y="2083416"/>
            <a:ext cx="3376820" cy="3486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60423A1-39A0-ED41-B2B2-BEADCCE222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712" y="2621816"/>
            <a:ext cx="4343400" cy="723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3BF9C18-54EC-4245-AB93-AB99CF8A16A8}"/>
              </a:ext>
            </a:extLst>
          </p:cNvPr>
          <p:cNvSpPr txBox="1"/>
          <p:nvPr/>
        </p:nvSpPr>
        <p:spPr>
          <a:xfrm>
            <a:off x="23191" y="1908215"/>
            <a:ext cx="44262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If X is a random variable with a Pareto (Type I) distribution, then the probability that X is greater than some number x</a:t>
            </a:r>
          </a:p>
          <a:p>
            <a:r>
              <a:rPr lang="en-US" sz="1400" dirty="0"/>
              <a:t> is given by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72B4FC-13B1-8743-8FF7-D5C12FB684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99" y="3826734"/>
            <a:ext cx="4024518" cy="298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43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0E904-110F-9E48-9DA1-8C47D33ABADC}"/>
              </a:ext>
            </a:extLst>
          </p:cNvPr>
          <p:cNvSpPr txBox="1"/>
          <p:nvPr/>
        </p:nvSpPr>
        <p:spPr>
          <a:xfrm>
            <a:off x="106017" y="0"/>
            <a:ext cx="747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Negative Binomial Distribution (NBD)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37BA00D-9CC6-C149-99A8-338B24BA4034}"/>
              </a:ext>
            </a:extLst>
          </p:cNvPr>
          <p:cNvSpPr txBox="1"/>
          <p:nvPr/>
        </p:nvSpPr>
        <p:spPr>
          <a:xfrm>
            <a:off x="318052" y="675861"/>
            <a:ext cx="72621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NBD = discrete probability distribution - number of successes </a:t>
            </a:r>
          </a:p>
          <a:p>
            <a:r>
              <a:rPr lang="en-US" dirty="0"/>
              <a:t>in a sequence of independent and identically distributed Bernoulli trials </a:t>
            </a:r>
          </a:p>
          <a:p>
            <a:r>
              <a:rPr lang="en-US" dirty="0"/>
              <a:t>before a specified number of failures (r) occurs.</a:t>
            </a:r>
          </a:p>
          <a:p>
            <a:endParaRPr lang="en-US" dirty="0"/>
          </a:p>
          <a:p>
            <a:r>
              <a:rPr lang="en-US" dirty="0"/>
              <a:t> - </a:t>
            </a:r>
            <a:r>
              <a:rPr lang="en-US" dirty="0">
                <a:hlinkClick r:id="rId2"/>
              </a:rPr>
              <a:t>https://en.wikipedia.org/wiki/Negative_binomial_distribution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The probability mass function of the NBD: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AEC168-30BB-7347-966B-681854C7D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341" y="2430187"/>
            <a:ext cx="4965700" cy="685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B18F51-B30E-1045-ABCA-26775BE177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780" y="3578088"/>
            <a:ext cx="6108700" cy="762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7C9992-61DC-0A45-B666-D4B74E665B33}"/>
              </a:ext>
            </a:extLst>
          </p:cNvPr>
          <p:cNvSpPr txBox="1"/>
          <p:nvPr/>
        </p:nvSpPr>
        <p:spPr>
          <a:xfrm>
            <a:off x="424070" y="3115987"/>
            <a:ext cx="2345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5566007-25AA-A34A-B461-32F0E8D74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467" y="626787"/>
            <a:ext cx="35179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551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731</Words>
  <Application>Microsoft Macintosh PowerPoint</Application>
  <PresentationFormat>Widescreen</PresentationFormat>
  <Paragraphs>57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Lev Selector</dc:creator>
  <cp:lastModifiedBy>Lev Selector</cp:lastModifiedBy>
  <cp:revision>15</cp:revision>
  <dcterms:created xsi:type="dcterms:W3CDTF">2019-10-11T13:35:48Z</dcterms:created>
  <dcterms:modified xsi:type="dcterms:W3CDTF">2020-11-28T18:44:07Z</dcterms:modified>
</cp:coreProperties>
</file>